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6" r:id="rId2"/>
    <p:sldId id="257" r:id="rId3"/>
    <p:sldId id="260" r:id="rId4"/>
    <p:sldId id="320" r:id="rId5"/>
    <p:sldId id="551" r:id="rId6"/>
    <p:sldId id="680" r:id="rId7"/>
    <p:sldId id="556" r:id="rId8"/>
    <p:sldId id="557" r:id="rId9"/>
    <p:sldId id="559" r:id="rId10"/>
    <p:sldId id="567" r:id="rId11"/>
    <p:sldId id="568" r:id="rId12"/>
    <p:sldId id="569" r:id="rId13"/>
    <p:sldId id="570" r:id="rId14"/>
    <p:sldId id="571" r:id="rId15"/>
    <p:sldId id="654" r:id="rId16"/>
    <p:sldId id="655" r:id="rId17"/>
    <p:sldId id="656" r:id="rId18"/>
    <p:sldId id="657" r:id="rId19"/>
    <p:sldId id="658" r:id="rId20"/>
    <p:sldId id="659" r:id="rId21"/>
    <p:sldId id="660" r:id="rId22"/>
    <p:sldId id="661" r:id="rId23"/>
    <p:sldId id="662" r:id="rId24"/>
    <p:sldId id="663" r:id="rId25"/>
    <p:sldId id="664" r:id="rId26"/>
    <p:sldId id="683" r:id="rId27"/>
    <p:sldId id="368" r:id="rId28"/>
    <p:sldId id="681" r:id="rId29"/>
    <p:sldId id="682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4622" autoAdjust="0"/>
  </p:normalViewPr>
  <p:slideViewPr>
    <p:cSldViewPr>
      <p:cViewPr varScale="1">
        <p:scale>
          <a:sx n="123" d="100"/>
          <a:sy n="123" d="100"/>
        </p:scale>
        <p:origin x="120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8A65FE14-F1E4-454E-B559-D2161E1324C3}"/>
    <pc:docChg chg="modSld">
      <pc:chgData name="Wittman, Barry" userId="bff186cd-6ce8-41ba-8e8c-e85cdef216de" providerId="ADAL" clId="{8A65FE14-F1E4-454E-B559-D2161E1324C3}" dt="2020-03-22T19:10:03.378" v="56"/>
      <pc:docMkLst>
        <pc:docMk/>
      </pc:docMkLst>
      <pc:sldChg chg="modSp">
        <pc:chgData name="Wittman, Barry" userId="bff186cd-6ce8-41ba-8e8c-e85cdef216de" providerId="ADAL" clId="{8A65FE14-F1E4-454E-B559-D2161E1324C3}" dt="2020-03-19T10:19:58.144" v="5" actId="20577"/>
        <pc:sldMkLst>
          <pc:docMk/>
          <pc:sldMk cId="0" sldId="256"/>
        </pc:sldMkLst>
        <pc:spChg chg="mod">
          <ac:chgData name="Wittman, Barry" userId="bff186cd-6ce8-41ba-8e8c-e85cdef216de" providerId="ADAL" clId="{8A65FE14-F1E4-454E-B559-D2161E1324C3}" dt="2020-03-19T10:19:58.144" v="5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8A65FE14-F1E4-454E-B559-D2161E1324C3}" dt="2020-03-19T10:27:59.852" v="55" actId="20577"/>
        <pc:sldMkLst>
          <pc:docMk/>
          <pc:sldMk cId="0" sldId="297"/>
        </pc:sldMkLst>
        <pc:spChg chg="mod">
          <ac:chgData name="Wittman, Barry" userId="bff186cd-6ce8-41ba-8e8c-e85cdef216de" providerId="ADAL" clId="{8A65FE14-F1E4-454E-B559-D2161E1324C3}" dt="2020-03-19T10:27:59.852" v="55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 modAnim">
        <pc:chgData name="Wittman, Barry" userId="bff186cd-6ce8-41ba-8e8c-e85cdef216de" providerId="ADAL" clId="{8A65FE14-F1E4-454E-B559-D2161E1324C3}" dt="2020-03-22T19:10:03.378" v="56"/>
        <pc:sldMkLst>
          <pc:docMk/>
          <pc:sldMk cId="0" sldId="298"/>
        </pc:sldMkLst>
        <pc:spChg chg="mod">
          <ac:chgData name="Wittman, Barry" userId="bff186cd-6ce8-41ba-8e8c-e85cdef216de" providerId="ADAL" clId="{8A65FE14-F1E4-454E-B559-D2161E1324C3}" dt="2020-03-22T19:10:03.378" v="56"/>
          <ac:spMkLst>
            <pc:docMk/>
            <pc:sldMk cId="0" sldId="29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COMP 2400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10 -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Broken down time structure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1752600"/>
            <a:ext cx="10972800" cy="4876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tm 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/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tm_sec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Seconds (0-60) </a:t>
            </a:r>
          </a:p>
          <a:p>
            <a:pPr lvl="1"/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tm_min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Minutes (0-59) </a:t>
            </a:r>
          </a:p>
          <a:p>
            <a:pPr lvl="1"/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tm_hour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Hours (0-23) </a:t>
            </a:r>
          </a:p>
          <a:p>
            <a:pPr lvl="1"/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tm_mday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Day of the month (1-31) </a:t>
            </a:r>
          </a:p>
          <a:p>
            <a:pPr lvl="1"/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tm_mon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Month (0-11) </a:t>
            </a:r>
          </a:p>
          <a:p>
            <a:pPr lvl="1"/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tm_year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Year since 1900 </a:t>
            </a:r>
          </a:p>
          <a:p>
            <a:pPr lvl="1"/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tm_wday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Day of the week (Sunday = 0)</a:t>
            </a:r>
          </a:p>
          <a:p>
            <a:pPr lvl="1"/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tm_yday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Day in the year (0-365; 1 Jan = 0)</a:t>
            </a:r>
          </a:p>
          <a:p>
            <a:pPr lvl="1"/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tm_isdst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 Daylight saving time flag</a:t>
            </a:r>
          </a:p>
          <a:p>
            <a:pPr lvl="1"/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 0: DST is in effect;</a:t>
            </a:r>
          </a:p>
          <a:p>
            <a:pPr lvl="1"/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 0: DST is not effect;</a:t>
            </a:r>
          </a:p>
          <a:p>
            <a:pPr lvl="1"/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 0: DST information not available */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270099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gmtime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localtime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, and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mktime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gmtime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localtime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convert 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dirty="0"/>
              <a:t> value to a </a:t>
            </a:r>
            <a:r>
              <a:rPr lang="en-US" dirty="0" err="1"/>
              <a:t>struct</a:t>
            </a:r>
            <a:r>
              <a:rPr lang="en-US" dirty="0"/>
              <a:t> that contains "broken down" time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gmtime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gives UTC time (used to be called Greenwich Mean Time)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localtime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gives the local time, assuming it is set up correctly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mktime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can convert from a broken down time back into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time_t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3657600"/>
            <a:ext cx="10972800" cy="1828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seconds = time(NULL);</a:t>
            </a:r>
          </a:p>
          <a:p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tm*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brokenDownTime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brokenDownTime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localtime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(&amp;seconds);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brokenDownTime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tm_wday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1 )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"It's just another manic Monday.\n"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</a:p>
        </p:txBody>
      </p:sp>
    </p:spTree>
    <p:extLst>
      <p:ext uri="{BB962C8B-B14F-4D97-AF65-F5344CB8AC3E}">
        <p14:creationId xmlns:p14="http://schemas.microsoft.com/office/powerpoint/2010/main" val="61642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Jiffies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accurate is the microsecond part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gettimeofday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?</a:t>
            </a:r>
          </a:p>
          <a:p>
            <a:r>
              <a:rPr lang="en-US" dirty="0"/>
              <a:t>It depends on the accuracy of the software clock in your system</a:t>
            </a:r>
          </a:p>
          <a:p>
            <a:r>
              <a:rPr lang="en-US" dirty="0"/>
              <a:t>This clock measures time in units called </a:t>
            </a:r>
            <a:r>
              <a:rPr lang="en-US" b="1" dirty="0"/>
              <a:t>jiffies</a:t>
            </a:r>
          </a:p>
          <a:p>
            <a:r>
              <a:rPr lang="en-US" dirty="0"/>
              <a:t>A jiffy used to be 10 milliseconds (100 Hz)</a:t>
            </a:r>
          </a:p>
          <a:p>
            <a:r>
              <a:rPr lang="en-US" dirty="0"/>
              <a:t>They raised the accuracy to 1 millisecond (1000 Hz)</a:t>
            </a:r>
          </a:p>
          <a:p>
            <a:r>
              <a:rPr lang="en-US" dirty="0"/>
              <a:t>Now, it can be configured for your system to 10, 4 (the default), 3.3333, and 1 milliseconds</a:t>
            </a:r>
          </a:p>
        </p:txBody>
      </p:sp>
    </p:spTree>
    <p:extLst>
      <p:ext uri="{BB962C8B-B14F-4D97-AF65-F5344CB8AC3E}">
        <p14:creationId xmlns:p14="http://schemas.microsoft.com/office/powerpoint/2010/main" val="249723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optimization purposes, it can be useful to know how much time a process spends running on the CPU</a:t>
            </a:r>
          </a:p>
          <a:p>
            <a:r>
              <a:rPr lang="en-US" dirty="0"/>
              <a:t>This time is often broken down into</a:t>
            </a:r>
          </a:p>
          <a:p>
            <a:pPr lvl="1"/>
            <a:r>
              <a:rPr lang="en-US" b="1" dirty="0"/>
              <a:t>User time:</a:t>
            </a:r>
            <a:r>
              <a:rPr lang="en-US" dirty="0"/>
              <a:t> the amount of time your program spends executing its own code</a:t>
            </a:r>
          </a:p>
          <a:p>
            <a:pPr lvl="1"/>
            <a:r>
              <a:rPr lang="en-US" b="1" dirty="0"/>
              <a:t>System time:</a:t>
            </a:r>
            <a:r>
              <a:rPr lang="en-US" dirty="0"/>
              <a:t> the amount of time spent in kernel mode executing code for your program (memory allocation, page faults, file opening)</a:t>
            </a:r>
          </a:p>
        </p:txBody>
      </p:sp>
    </p:spTree>
    <p:extLst>
      <p:ext uri="{BB962C8B-B14F-4D97-AF65-F5344CB8AC3E}">
        <p14:creationId xmlns:p14="http://schemas.microsoft.com/office/powerpoint/2010/main" val="382086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time</a:t>
            </a:r>
            <a:r>
              <a:rPr lang="en-US" dirty="0"/>
              <a:t> 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7112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You can time a program's complete execution by running it with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time</a:t>
            </a:r>
            <a:r>
              <a:rPr lang="en-US" dirty="0"/>
              <a:t> command</a:t>
            </a:r>
          </a:p>
          <a:p>
            <a:pPr lvl="1"/>
            <a:r>
              <a:rPr lang="en-US" dirty="0"/>
              <a:t>It will give the real time taken, user time, and system time</a:t>
            </a:r>
          </a:p>
          <a:p>
            <a:r>
              <a:rPr lang="en-US" dirty="0"/>
              <a:t>Let's say you've got a program called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timewaster</a:t>
            </a:r>
          </a:p>
          <a:p>
            <a:pPr lvl="1"/>
            <a:r>
              <a:rPr lang="en-US" dirty="0"/>
              <a:t>Run it like this: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Output might be: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114800"/>
            <a:ext cx="10972800" cy="609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time ./timewaster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334000"/>
            <a:ext cx="10972800" cy="1219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real 0m4.84s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user 0m1.030s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sys 0m3.43s</a:t>
            </a:r>
          </a:p>
        </p:txBody>
      </p:sp>
    </p:spTree>
    <p:extLst>
      <p:ext uri="{BB962C8B-B14F-4D97-AF65-F5344CB8AC3E}">
        <p14:creationId xmlns:p14="http://schemas.microsoft.com/office/powerpoint/2010/main" val="26573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I/O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091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Think of a file as a stream of bytes</a:t>
            </a:r>
          </a:p>
          <a:p>
            <a:r>
              <a:rPr lang="en-US" dirty="0"/>
              <a:t>It is possible to read from the stream</a:t>
            </a:r>
          </a:p>
          <a:p>
            <a:r>
              <a:rPr lang="en-US" dirty="0"/>
              <a:t>It is possible to write to the stream</a:t>
            </a:r>
          </a:p>
          <a:p>
            <a:r>
              <a:rPr lang="en-US" dirty="0"/>
              <a:t>It is even possible to do both</a:t>
            </a:r>
          </a:p>
          <a:p>
            <a:r>
              <a:rPr lang="en-US" dirty="0"/>
              <a:t>Central to the idea of a stream is also a file stream pointer, which keeps track of where in the stream you are</a:t>
            </a:r>
          </a:p>
          <a:p>
            <a:r>
              <a:rPr lang="en-US" dirty="0"/>
              <a:t>We have been redirecting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dirty="0"/>
              <a:t> from 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stdout</a:t>
            </a:r>
            <a:r>
              <a:rPr lang="en-US" dirty="0"/>
              <a:t> to files, but we can access them directly as well</a:t>
            </a:r>
          </a:p>
        </p:txBody>
      </p:sp>
    </p:spTree>
    <p:extLst>
      <p:ext uri="{BB962C8B-B14F-4D97-AF65-F5344CB8AC3E}">
        <p14:creationId xmlns:p14="http://schemas.microsoft.com/office/powerpoint/2010/main" val="192504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9492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 open a file, call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</a:t>
            </a:r>
          </a:p>
          <a:p>
            <a:r>
              <a:rPr lang="en-US" dirty="0"/>
              <a:t>It returns a pointer to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dirty="0"/>
              <a:t> object</a:t>
            </a:r>
          </a:p>
          <a:p>
            <a:r>
              <a:rPr lang="en-US" dirty="0"/>
              <a:t>Its first argument is the path to the file as a null-terminated string</a:t>
            </a:r>
          </a:p>
          <a:p>
            <a:r>
              <a:rPr lang="en-US" dirty="0"/>
              <a:t>Its second argument is another string that says how it's being opened (for reading, writing, etc.)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953000"/>
            <a:ext cx="10972800" cy="1295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FILE* file =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"data.txt"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"r"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423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arguments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044207"/>
          </a:xfrm>
        </p:spPr>
        <p:txBody>
          <a:bodyPr>
            <a:normAutofit/>
          </a:bodyPr>
          <a:lstStyle/>
          <a:p>
            <a:r>
              <a:rPr lang="en-US" dirty="0"/>
              <a:t>The following are legal arguments for the second string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09600" y="2590800"/>
          <a:ext cx="10972800" cy="4038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365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78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Argument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82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"r"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Open for reading.  The file must exist.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82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"w"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Open for writing.  If the file exists, all its contents will be erased.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47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"a"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Open</a:t>
                      </a:r>
                      <a:r>
                        <a:rPr lang="en-US" sz="2000" baseline="0" dirty="0"/>
                        <a:t> for appending.  Write all data to the end of the file, preserving anything that is already there.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82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"r+"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Open a file for reading and writing, but</a:t>
                      </a:r>
                      <a:r>
                        <a:rPr lang="en-US" sz="2000" baseline="0" dirty="0"/>
                        <a:t> it must exist.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82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"w+"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Open a file for reading and writing, but if it exists, its contents will be erased.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473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"a+"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Open a file for</a:t>
                      </a:r>
                      <a:r>
                        <a:rPr lang="en-US" sz="2000" baseline="0" dirty="0"/>
                        <a:t> reading and writing, but all writing is done to the end of the file.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88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025409"/>
          </a:xfrm>
        </p:spPr>
        <p:txBody>
          <a:bodyPr>
            <a:normAutofit/>
          </a:bodyPr>
          <a:lstStyle/>
          <a:p>
            <a:r>
              <a:rPr lang="en-US" dirty="0"/>
              <a:t>Once you've got a file open, write to it using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the same way you write to the screen with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/>
              <a:t>The first argument is the file pointer</a:t>
            </a:r>
          </a:p>
          <a:p>
            <a:r>
              <a:rPr lang="en-US" dirty="0"/>
              <a:t>The second is the format string</a:t>
            </a:r>
          </a:p>
          <a:p>
            <a:r>
              <a:rPr lang="en-US" dirty="0"/>
              <a:t>The third and subsequent arguments are the values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648200"/>
            <a:ext cx="10972800" cy="1447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FILE* file =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"output.dat"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(file,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Yo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! I got %d on it!\n"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5);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80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Exam 2</a:t>
            </a:r>
          </a:p>
          <a:p>
            <a:r>
              <a:rPr lang="en-US" dirty="0"/>
              <a:t>Before that:</a:t>
            </a:r>
          </a:p>
          <a:p>
            <a:pPr lvl="1"/>
            <a:r>
              <a:rPr lang="en-US" dirty="0"/>
              <a:t>Review</a:t>
            </a:r>
          </a:p>
          <a:p>
            <a:r>
              <a:rPr lang="en-US" dirty="0"/>
              <a:t>Before that:</a:t>
            </a:r>
          </a:p>
          <a:p>
            <a:pPr lvl="1"/>
            <a:r>
              <a:rPr lang="en-US" dirty="0"/>
              <a:t>Binary trees</a:t>
            </a:r>
          </a:p>
          <a:p>
            <a:pPr lvl="1"/>
            <a:r>
              <a:rPr lang="en-US" dirty="0"/>
              <a:t>Unions</a:t>
            </a:r>
          </a:p>
          <a:p>
            <a:pPr lvl="1"/>
            <a:r>
              <a:rPr lang="en-US" dirty="0"/>
              <a:t>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fscanf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0254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Once you've got a file open, read from it using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the same way you read from keyboard with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/>
              <a:t>The first argument is the file pointer</a:t>
            </a:r>
          </a:p>
          <a:p>
            <a:r>
              <a:rPr lang="en-US" dirty="0"/>
              <a:t>The second is the format string</a:t>
            </a:r>
          </a:p>
          <a:p>
            <a:r>
              <a:rPr lang="en-US" dirty="0"/>
              <a:t>The third and subsequent arguments are pointers to the values you want to read into</a:t>
            </a:r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876800"/>
            <a:ext cx="10972800" cy="1447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FILE* file =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"input.dat"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"r"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value = 0;</a:t>
            </a:r>
          </a:p>
          <a:p>
            <a:pPr marL="118872" indent="0">
              <a:buNone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fscanf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(file,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&amp;value);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74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9601200" cy="302540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When you're doing using a file, close the file pointer using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</a:t>
            </a:r>
          </a:p>
          <a:p>
            <a:r>
              <a:rPr lang="en-US" dirty="0"/>
              <a:t>It's a good idea to close them as soon as you don't need them anymore</a:t>
            </a:r>
          </a:p>
          <a:p>
            <a:pPr lvl="1"/>
            <a:r>
              <a:rPr lang="en-US" dirty="0"/>
              <a:t>It takes up system resources</a:t>
            </a:r>
          </a:p>
          <a:p>
            <a:pPr lvl="1"/>
            <a:r>
              <a:rPr lang="en-US" dirty="0"/>
              <a:t>You can only have a limited number of files open at once</a:t>
            </a:r>
          </a:p>
          <a:p>
            <a:pPr lvl="1"/>
            <a:r>
              <a:rPr lang="en-US" dirty="0"/>
              <a:t>You can't always open a file in one program when it's open in another</a:t>
            </a:r>
          </a:p>
          <a:p>
            <a:pPr lvl="1"/>
            <a:r>
              <a:rPr lang="en-US" dirty="0"/>
              <a:t>Data might not be written to a file unless you explicitly close it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800600"/>
            <a:ext cx="10972800" cy="1676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FILE* file =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"input.dat"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"r"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value = 0;</a:t>
            </a:r>
          </a:p>
          <a:p>
            <a:pPr marL="118872" indent="0">
              <a:buNone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fscanf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(file,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&amp;value);</a:t>
            </a:r>
          </a:p>
          <a:p>
            <a:pPr marL="118872" indent="0">
              <a:buNone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(file);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449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program that prompts the user for an integer </a:t>
            </a:r>
            <a:r>
              <a:rPr lang="en-US" b="1" i="1" dirty="0"/>
              <a:t>n</a:t>
            </a:r>
            <a:r>
              <a:rPr lang="en-US" dirty="0"/>
              <a:t> and a file name</a:t>
            </a:r>
          </a:p>
          <a:p>
            <a:r>
              <a:rPr lang="en-US" dirty="0"/>
              <a:t>Open the file for writing</a:t>
            </a:r>
          </a:p>
          <a:p>
            <a:r>
              <a:rPr lang="en-US" dirty="0"/>
              <a:t>Write the value </a:t>
            </a:r>
            <a:r>
              <a:rPr lang="en-US" b="1" i="1" dirty="0"/>
              <a:t>n</a:t>
            </a:r>
            <a:r>
              <a:rPr lang="en-US" dirty="0"/>
              <a:t> on the first line of the file</a:t>
            </a:r>
          </a:p>
          <a:p>
            <a:r>
              <a:rPr lang="en-US" dirty="0"/>
              <a:t>Then, print </a:t>
            </a:r>
            <a:r>
              <a:rPr lang="en-US" b="1" i="1" dirty="0"/>
              <a:t>n</a:t>
            </a:r>
            <a:r>
              <a:rPr lang="en-US" dirty="0"/>
              <a:t> random numbers, each on its own line</a:t>
            </a:r>
          </a:p>
          <a:p>
            <a:r>
              <a:rPr lang="en-US" dirty="0"/>
              <a:t>Close the file</a:t>
            </a:r>
          </a:p>
        </p:txBody>
      </p:sp>
    </p:spTree>
    <p:extLst>
      <p:ext uri="{BB962C8B-B14F-4D97-AF65-F5344CB8AC3E}">
        <p14:creationId xmlns:p14="http://schemas.microsoft.com/office/powerpoint/2010/main" val="224991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program that reads the file generated in the previous example and finds the average of the numbers</a:t>
            </a:r>
          </a:p>
          <a:p>
            <a:r>
              <a:rPr lang="en-US" dirty="0"/>
              <a:t>Open the file for reading</a:t>
            </a:r>
          </a:p>
          <a:p>
            <a:r>
              <a:rPr lang="en-US" dirty="0"/>
              <a:t>Read the value </a:t>
            </a:r>
            <a:r>
              <a:rPr lang="en-US" b="1" i="1" dirty="0"/>
              <a:t>n</a:t>
            </a:r>
            <a:r>
              <a:rPr lang="en-US" dirty="0"/>
              <a:t> so you know how many numbers to read</a:t>
            </a:r>
          </a:p>
          <a:p>
            <a:r>
              <a:rPr lang="en-US" dirty="0"/>
              <a:t>Read the </a:t>
            </a:r>
            <a:r>
              <a:rPr lang="en-US" b="1" i="1" dirty="0"/>
              <a:t>n</a:t>
            </a:r>
            <a:r>
              <a:rPr lang="en-US" dirty="0"/>
              <a:t> random numbers</a:t>
            </a:r>
          </a:p>
          <a:p>
            <a:r>
              <a:rPr lang="en-US" dirty="0"/>
              <a:t>Compute the average and print it out</a:t>
            </a:r>
          </a:p>
          <a:p>
            <a:r>
              <a:rPr lang="en-US" dirty="0"/>
              <a:t>Close the file</a:t>
            </a:r>
          </a:p>
        </p:txBody>
      </p:sp>
    </p:spTree>
    <p:extLst>
      <p:ext uri="{BB962C8B-B14F-4D97-AF65-F5344CB8AC3E}">
        <p14:creationId xmlns:p14="http://schemas.microsoft.com/office/powerpoint/2010/main" val="387896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fputc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and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putc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need to do character by character output, you can use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fputc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/>
              <a:t>The first argument is the file pointer</a:t>
            </a:r>
          </a:p>
          <a:p>
            <a:r>
              <a:rPr lang="en-US" dirty="0"/>
              <a:t>The second is the character to output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putc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is an equivalent function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648200"/>
            <a:ext cx="10972800" cy="1676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FILE* file =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"output.dat"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100; ++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fputc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(file,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'$'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74651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and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2634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If you need to do character by character input, you can use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/>
              <a:t>The argument is the file pointer</a:t>
            </a:r>
          </a:p>
          <a:p>
            <a:r>
              <a:rPr lang="en-US" dirty="0"/>
              <a:t>It returns the character value 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EOF</a:t>
            </a:r>
            <a:r>
              <a:rPr lang="en-US" dirty="0"/>
              <a:t> if there's nothing left in the file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is an equivalent function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733800"/>
            <a:ext cx="10972800" cy="2667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FILE* file =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"input.dat"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"r"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count = 0;</a:t>
            </a:r>
          </a:p>
          <a:p>
            <a:pPr marL="118872" indent="0">
              <a:buNone/>
            </a:pPr>
            <a:endParaRPr lang="en-US" sz="2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(file) != EOF 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++count;</a:t>
            </a:r>
          </a:p>
          <a:p>
            <a:pPr marL="118872" indent="0">
              <a:buNone/>
            </a:pPr>
            <a:endParaRPr lang="en-US" sz="2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"There are %d characters in the file\n"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	count);</a:t>
            </a:r>
          </a:p>
        </p:txBody>
      </p:sp>
    </p:spTree>
    <p:extLst>
      <p:ext uri="{BB962C8B-B14F-4D97-AF65-F5344CB8AC3E}">
        <p14:creationId xmlns:p14="http://schemas.microsoft.com/office/powerpoint/2010/main" val="322797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2B6A5-5F85-4826-9F72-FECB4EBB5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Ticket Out the Door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11EF31-4D89-4715-8341-50824B5AC0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3819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Users and groups</a:t>
            </a:r>
          </a:p>
          <a:p>
            <a:r>
              <a:rPr lang="en-US"/>
              <a:t>Binary files</a:t>
            </a:r>
            <a:endParaRPr lang="en-US" dirty="0"/>
          </a:p>
          <a:p>
            <a:r>
              <a:rPr lang="en-US" dirty="0"/>
              <a:t>Low-level file I/O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working on Project 5</a:t>
            </a:r>
          </a:p>
          <a:p>
            <a:r>
              <a:rPr lang="en-US" dirty="0"/>
              <a:t>Read LPI Chapters 4 and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5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667000"/>
            <a:ext cx="10972800" cy="2667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000" i="1" dirty="0"/>
              <a:t>Measuring programming progress by lines of code is like measuring aircraft building progress by weight.</a:t>
            </a:r>
          </a:p>
          <a:p>
            <a:pPr marL="118872" indent="0">
              <a:buNone/>
            </a:pPr>
            <a:endParaRPr lang="en-US" sz="4000" i="1" dirty="0"/>
          </a:p>
          <a:p>
            <a:pPr marL="118872" indent="0">
              <a:buNone/>
            </a:pPr>
            <a:r>
              <a:rPr lang="en-US" sz="4000" i="1" dirty="0"/>
              <a:t>	</a:t>
            </a:r>
            <a:r>
              <a:rPr lang="en-US" sz="4000" dirty="0"/>
              <a:t>Bill Gates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09252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Time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38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720609"/>
          </a:xfrm>
        </p:spPr>
        <p:txBody>
          <a:bodyPr>
            <a:normAutofit/>
          </a:bodyPr>
          <a:lstStyle/>
          <a:p>
            <a:r>
              <a:rPr lang="en-US" dirty="0"/>
              <a:t>Many time functions need different </a:t>
            </a:r>
            <a:r>
              <a:rPr lang="en-US" dirty="0" err="1"/>
              <a:t>structs</a:t>
            </a:r>
            <a:r>
              <a:rPr lang="en-US" dirty="0"/>
              <a:t> that can hold things</a:t>
            </a:r>
          </a:p>
          <a:p>
            <a:r>
              <a:rPr lang="en-US" dirty="0"/>
              <a:t>One such </a:t>
            </a:r>
            <a:r>
              <a:rPr lang="en-US" dirty="0" err="1"/>
              <a:t>struct</a:t>
            </a:r>
            <a:r>
              <a:rPr lang="en-US" dirty="0"/>
              <a:t> is defined as follows: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733800"/>
            <a:ext cx="10972800" cy="2133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timeval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tv_sec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		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Seconds since Epoch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suseconds_t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tv_usec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	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Extra microseconds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79291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gettimeofday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7780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gettimeofday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 offers a way to get higher precision timing data</a:t>
            </a:r>
          </a:p>
          <a:p>
            <a:r>
              <a:rPr lang="en-US" dirty="0"/>
              <a:t>Its signature 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From the previous slide,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timeval</a:t>
            </a:r>
            <a:r>
              <a:rPr lang="en-US" dirty="0"/>
              <a:t> has 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tv_secs</a:t>
            </a:r>
            <a:r>
              <a:rPr lang="en-US" dirty="0"/>
              <a:t> member which is the same as the return value from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time()</a:t>
            </a:r>
          </a:p>
          <a:p>
            <a:r>
              <a:rPr lang="en-US" dirty="0"/>
              <a:t>It also has 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tv_usec</a:t>
            </a:r>
            <a:r>
              <a:rPr lang="en-US" dirty="0"/>
              <a:t> member which gives microseconds (millionths of a second)</a:t>
            </a:r>
          </a:p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timezone</a:t>
            </a:r>
            <a:r>
              <a:rPr lang="en-US" dirty="0"/>
              <a:t> pointer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tz</a:t>
            </a:r>
            <a:r>
              <a:rPr lang="en-US" dirty="0"/>
              <a:t> is obsolete and should have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/>
              <a:t> passed into it</a:t>
            </a:r>
          </a:p>
          <a:p>
            <a:r>
              <a:rPr lang="en-US" dirty="0"/>
              <a:t>Include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sys/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time.h</a:t>
            </a:r>
            <a:r>
              <a:rPr lang="en-US" dirty="0"/>
              <a:t> (</a:t>
            </a:r>
            <a:r>
              <a:rPr lang="en-US" b="1" dirty="0"/>
              <a:t>not</a:t>
            </a:r>
            <a:r>
              <a:rPr lang="en-US" dirty="0"/>
              <a:t> the same as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time.h</a:t>
            </a:r>
            <a:r>
              <a:rPr lang="en-US" dirty="0"/>
              <a:t>) to use this function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8956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gettimeofday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timeval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tv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timezone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tz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08588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ctime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about printing out a human-readable version of the time?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ctime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takes 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dirty="0"/>
              <a:t> value and returns a string giving the day and time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Alternatively,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strftime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has a set of </a:t>
            </a:r>
            <a:r>
              <a:rPr lang="en-US" dirty="0" err="1"/>
              <a:t>specifiers</a:t>
            </a:r>
            <a:r>
              <a:rPr lang="en-US" dirty="0"/>
              <a:t> (similar to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) that allow for complex ways to format the date and time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8100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ctime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(time(NULL)));</a:t>
            </a:r>
          </a:p>
          <a:p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Wed Mar </a:t>
            </a:r>
            <a:r>
              <a:rPr lang="en-US" sz="2400" b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20 11:42:34 2024</a:t>
            </a:r>
            <a:endParaRPr lang="en-US" sz="2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75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5427</TotalTime>
  <Words>1570</Words>
  <Application>Microsoft Office PowerPoint</Application>
  <PresentationFormat>Widescreen</PresentationFormat>
  <Paragraphs>202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5 </vt:lpstr>
      <vt:lpstr>Quotes</vt:lpstr>
      <vt:lpstr>Back to Time</vt:lpstr>
      <vt:lpstr>Time structures</vt:lpstr>
      <vt:lpstr>gettimeofday()</vt:lpstr>
      <vt:lpstr>ctime()</vt:lpstr>
      <vt:lpstr>Broken down time structure</vt:lpstr>
      <vt:lpstr>gmtime(), localtime(), and mktime()</vt:lpstr>
      <vt:lpstr>Jiffies</vt:lpstr>
      <vt:lpstr>Process time</vt:lpstr>
      <vt:lpstr>The time command</vt:lpstr>
      <vt:lpstr>File I/O</vt:lpstr>
      <vt:lpstr>Files</vt:lpstr>
      <vt:lpstr>fopen()</vt:lpstr>
      <vt:lpstr>fopen() arguments</vt:lpstr>
      <vt:lpstr>fprintf()</vt:lpstr>
      <vt:lpstr>fscanf()</vt:lpstr>
      <vt:lpstr>Closing files</vt:lpstr>
      <vt:lpstr>Example 1</vt:lpstr>
      <vt:lpstr>Example 2</vt:lpstr>
      <vt:lpstr>fputc() and putc()</vt:lpstr>
      <vt:lpstr>fgetc() and getc()</vt:lpstr>
      <vt:lpstr>Ticket Out the Door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656</cp:revision>
  <dcterms:created xsi:type="dcterms:W3CDTF">2009-08-24T20:26:10Z</dcterms:created>
  <dcterms:modified xsi:type="dcterms:W3CDTF">2025-03-27T15:31:35Z</dcterms:modified>
</cp:coreProperties>
</file>